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2"/>
  </p:notesMasterIdLst>
  <p:sldIdLst>
    <p:sldId id="511" r:id="rId2"/>
    <p:sldId id="463" r:id="rId3"/>
    <p:sldId id="518" r:id="rId4"/>
    <p:sldId id="519" r:id="rId5"/>
    <p:sldId id="520" r:id="rId6"/>
    <p:sldId id="521" r:id="rId7"/>
    <p:sldId id="522" r:id="rId8"/>
    <p:sldId id="523" r:id="rId9"/>
    <p:sldId id="524" r:id="rId10"/>
    <p:sldId id="525" r:id="rId11"/>
    <p:sldId id="526" r:id="rId12"/>
    <p:sldId id="527" r:id="rId13"/>
    <p:sldId id="528" r:id="rId14"/>
    <p:sldId id="529" r:id="rId15"/>
    <p:sldId id="530" r:id="rId16"/>
    <p:sldId id="531" r:id="rId17"/>
    <p:sldId id="532" r:id="rId18"/>
    <p:sldId id="533" r:id="rId19"/>
    <p:sldId id="534" r:id="rId20"/>
    <p:sldId id="535" r:id="rId21"/>
    <p:sldId id="677" r:id="rId22"/>
    <p:sldId id="673" r:id="rId23"/>
    <p:sldId id="674" r:id="rId24"/>
    <p:sldId id="675" r:id="rId25"/>
    <p:sldId id="477" r:id="rId26"/>
    <p:sldId id="399" r:id="rId27"/>
    <p:sldId id="409" r:id="rId28"/>
    <p:sldId id="481" r:id="rId29"/>
    <p:sldId id="482" r:id="rId30"/>
    <p:sldId id="50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1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HPC_Training/blob/master/Day%2013/Create_Update%26Delete%20ProductSet/UpdateEntity.txt" TargetMode="External"/><Relationship Id="rId5" Type="http://schemas.openxmlformats.org/officeDocument/2006/relationships/hyperlink" Target="https://github.com/soyuztechnologies/HPC_Training/blob/master/Day%2013/Create_Update%26Delete%20ProductSet/DeleteEntity.txt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HPC_Training/blob/master/Day%2013/SupplierSet/GetSupplierEntity.t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github.com/soyuztechnologies/HPC_Training/blob/master/Day%2013/Association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HPC_Training/blob/master/Day%2013/Function_Import/function_import.txt" TargetMode="Externa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10" Type="http://schemas.openxmlformats.org/officeDocument/2006/relationships/image" Target="../media/image2.png"/><Relationship Id="rId4" Type="http://schemas.openxmlformats.org/officeDocument/2006/relationships/image" Target="../media/image49.tiff"/><Relationship Id="rId9" Type="http://schemas.openxmlformats.org/officeDocument/2006/relationships/hyperlink" Target="https://anubhavtrainings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54.jpg"/><Relationship Id="rId7" Type="http://schemas.openxmlformats.org/officeDocument/2006/relationships/image" Target="../media/image5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5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github.com/soyuztechnologies/HPC_Training/blob/master/Day%2012/GetEntitySet.txt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://stcfin.st.com:8021/sap/opu/odata/sap/Z_FIRST_SRV/?$format=xml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oyuztechnologies/HPC_Training/blob/master/Day%2012/GETEntity%20(Single%20Record)%20Method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HPC_Training/blob/master/Day%2013/Create_Update%26Delete%20ProductSet/CreateEntity(Post%20call).txt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0347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rgbClr val="92D050"/>
                </a:solidFill>
              </a:rPr>
              <a:t>SAP </a:t>
            </a:r>
            <a:r>
              <a:rPr lang="en-US" sz="5400" b="1" dirty="0">
                <a:solidFill>
                  <a:srgbClr val="92D050"/>
                </a:solidFill>
              </a:rPr>
              <a:t>UI5 &amp; FIORI with OData TRAINING</a:t>
            </a:r>
          </a:p>
        </p:txBody>
      </p:sp>
    </p:spTree>
    <p:extLst>
      <p:ext uri="{BB962C8B-B14F-4D97-AF65-F5344CB8AC3E}">
        <p14:creationId xmlns:p14="http://schemas.microsoft.com/office/powerpoint/2010/main" val="35137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315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POSTMAN Tool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It presents you with a friendly GUI for constructing requests and reading responses. ... Postman is the way to streamline the process of API testing.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02124"/>
              </a:solidFill>
            </a:endParaRPr>
          </a:p>
          <a:p>
            <a:pPr algn="just"/>
            <a:r>
              <a:rPr lang="en-US" dirty="0">
                <a:solidFill>
                  <a:srgbClr val="202124"/>
                </a:solidFill>
              </a:rPr>
              <a:t>You can Download the postman tool from the link give below:</a:t>
            </a:r>
          </a:p>
          <a:p>
            <a:pPr algn="just"/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267D4A-B349-44CF-8D6B-AAFD2A4E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06" y="3795301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2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/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/>
              <a:t>Basic Auth</a:t>
            </a:r>
            <a:r>
              <a:rPr lang="en-US" dirty="0"/>
              <a:t> 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Create Supplier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Supplier Set in the Entity Type Section by following the steps used to create Product Set.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5116A-1B1A-4FA6-84B2-FB7740B6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8" y="1187698"/>
            <a:ext cx="9815538" cy="2402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C46E89-9839-4E6A-951E-375FE20A8548}"/>
              </a:ext>
            </a:extLst>
          </p:cNvPr>
          <p:cNvSpPr txBox="1"/>
          <p:nvPr/>
        </p:nvSpPr>
        <p:spPr>
          <a:xfrm>
            <a:off x="311948" y="3819163"/>
            <a:ext cx="113247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Entity sets are created, we can also implement the Get Entity for of Supplier Set in the same way as we have created for the Product Set.</a:t>
            </a:r>
          </a:p>
          <a:p>
            <a:endParaRPr lang="en-US" dirty="0"/>
          </a:p>
          <a:p>
            <a:r>
              <a:rPr lang="en-US" dirty="0"/>
              <a:t>Code to Create Supplier Set Get Entity</a:t>
            </a:r>
          </a:p>
          <a:p>
            <a:r>
              <a:rPr lang="en-US" dirty="0">
                <a:hlinkClick r:id="rId4"/>
              </a:rPr>
              <a:t>SupplierSetGetEntity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4822-8F01-449B-BDA6-AAE7CFF74106}"/>
              </a:ext>
            </a:extLst>
          </p:cNvPr>
          <p:cNvSpPr txBox="1"/>
          <p:nvPr/>
        </p:nvSpPr>
        <p:spPr>
          <a:xfrm>
            <a:off x="10307782" y="1922318"/>
            <a:ext cx="157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Supplier Set</a:t>
            </a:r>
          </a:p>
        </p:txBody>
      </p:sp>
    </p:spTree>
    <p:extLst>
      <p:ext uri="{BB962C8B-B14F-4D97-AF65-F5344CB8AC3E}">
        <p14:creationId xmlns:p14="http://schemas.microsoft.com/office/powerpoint/2010/main" val="13485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388586" y="899721"/>
            <a:ext cx="534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to Runtime Artifacts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Implementing Get Entity and EntitySet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42424"/>
                </a:solidFill>
              </a:rPr>
              <a:t>Introduction ot Postman Tool.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91DBFC7A-8254-47EE-8122-DBAA1E9A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52135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ADD4A-A0DE-45C5-B441-1A74D44337B1}"/>
              </a:ext>
            </a:extLst>
          </p:cNvPr>
          <p:cNvSpPr/>
          <p:nvPr/>
        </p:nvSpPr>
        <p:spPr>
          <a:xfrm>
            <a:off x="382155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64F5C-F300-4433-B4A7-9DCBFEFABFBE}"/>
              </a:ext>
            </a:extLst>
          </p:cNvPr>
          <p:cNvSpPr/>
          <p:nvPr/>
        </p:nvSpPr>
        <p:spPr>
          <a:xfrm>
            <a:off x="5350707" y="2937482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257183-9C70-4C52-B46B-794AF238E39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070548" y="3610404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098CE5-6421-4D6A-A355-64F70EE1117B}"/>
              </a:ext>
            </a:extLst>
          </p:cNvPr>
          <p:cNvSpPr txBox="1"/>
          <p:nvPr/>
        </p:nvSpPr>
        <p:spPr>
          <a:xfrm>
            <a:off x="3070548" y="3242302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3E976-570C-4AF9-8215-123CA952C5A2}"/>
              </a:ext>
            </a:extLst>
          </p:cNvPr>
          <p:cNvSpPr/>
          <p:nvPr/>
        </p:nvSpPr>
        <p:spPr>
          <a:xfrm>
            <a:off x="2602954" y="4081497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D6DA0A-59C3-4B90-B07F-FF3DCDA4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032" y="1742268"/>
            <a:ext cx="2954107" cy="35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0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2" y="1271240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24" y="1286974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22" y="1286974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243" y="3794721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85886" y="2159092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417513" y="2211046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10177670" y="2434378"/>
            <a:ext cx="1553212" cy="2539847"/>
          </a:xfrm>
          <a:prstGeom prst="bentConnector3">
            <a:avLst>
              <a:gd name="adj1" fmla="val -14718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149D4B6B-67D1-45EE-9089-D4B1E67F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D05A8-CEE5-4C79-A3FC-20B34828AF3D}"/>
              </a:ext>
            </a:extLst>
          </p:cNvPr>
          <p:cNvSpPr txBox="1"/>
          <p:nvPr/>
        </p:nvSpPr>
        <p:spPr>
          <a:xfrm>
            <a:off x="289402" y="4218709"/>
            <a:ext cx="535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the Association for Supplier Set in Product Set, we need to change the Supplier Get entity.</a:t>
            </a:r>
          </a:p>
          <a:p>
            <a:r>
              <a:rPr lang="en-US" dirty="0">
                <a:hlinkClick r:id="rId7"/>
              </a:rPr>
              <a:t>SUPPLIER_GET_ENTITY</a:t>
            </a:r>
            <a:r>
              <a:rPr lang="en-US" dirty="0"/>
              <a:t> (Association)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6DBA8C3F-1B5A-4640-957F-BD524487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4C28D26F-5BDD-4DD3-A2E7-F58D8D12C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1"/>
            <a:ext cx="4945237" cy="42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53" y="1573859"/>
            <a:ext cx="5274601" cy="4247090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523345" y="3163669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C1741F96-55C9-43D1-94B3-ED35623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065E6-00D1-41B7-8AB8-69A61EE5B47F}"/>
              </a:ext>
            </a:extLst>
          </p:cNvPr>
          <p:cNvSpPr txBox="1"/>
          <p:nvPr/>
        </p:nvSpPr>
        <p:spPr>
          <a:xfrm>
            <a:off x="354127" y="6172200"/>
            <a:ext cx="450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Import Code: </a:t>
            </a:r>
            <a:r>
              <a:rPr lang="en-US" dirty="0">
                <a:hlinkClick r:id="rId5"/>
              </a:rPr>
              <a:t>funciton_import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Runtime Artifacts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75194" cy="313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When we create a service there are 2 types of code which developer/system needs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Metadata code – which serve metadata of the service, will be generated by system automatically every time we change the service a new code will generate overwriting old code by SAP. This code is generated in MPC – model provider class</a:t>
            </a:r>
          </a:p>
          <a:p>
            <a:pPr lvl="1" algn="just" defTabSz="914126"/>
            <a:r>
              <a:rPr lang="en-US" b="1" dirty="0"/>
              <a:t>MPC</a:t>
            </a:r>
            <a:r>
              <a:rPr lang="en-US" dirty="0"/>
              <a:t> = Model Provider Class (metadata) = where all the abap code will be generated which will have the code for metadata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Service Code – which is required as service implementation for performing CURDQ functionality. This code will be written by developer in a class called DPC = Data provider class.</a:t>
            </a:r>
          </a:p>
          <a:p>
            <a:pPr lvl="1" algn="just" defTabSz="914126"/>
            <a:r>
              <a:rPr lang="en-US" b="1" dirty="0"/>
              <a:t>DPC</a:t>
            </a:r>
            <a:r>
              <a:rPr lang="en-US" dirty="0"/>
              <a:t> = Data Provider Class (data operations CRUDQ) = Contains all the implementation of CURDQ. It will get for each entityset 5 methods.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What if a developer need to customize the SAP generated code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D21484-BE02-44AE-854D-E10906F6C309}"/>
              </a:ext>
            </a:extLst>
          </p:cNvPr>
          <p:cNvGrpSpPr/>
          <p:nvPr/>
        </p:nvGrpSpPr>
        <p:grpSpPr>
          <a:xfrm>
            <a:off x="1264850" y="3940320"/>
            <a:ext cx="8728551" cy="2699019"/>
            <a:chOff x="182833" y="2905328"/>
            <a:chExt cx="10094966" cy="34230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57C8F-20BC-4144-9082-362D5F9CDFA8}"/>
                </a:ext>
              </a:extLst>
            </p:cNvPr>
            <p:cNvSpPr/>
            <p:nvPr/>
          </p:nvSpPr>
          <p:spPr>
            <a:xfrm>
              <a:off x="1701924" y="3068960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provider class MPC class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7EBC801-453B-4C71-88A3-D642DF934921}"/>
                </a:ext>
              </a:extLst>
            </p:cNvPr>
            <p:cNvSpPr/>
            <p:nvPr/>
          </p:nvSpPr>
          <p:spPr>
            <a:xfrm>
              <a:off x="1165249" y="2905328"/>
              <a:ext cx="1080120" cy="432048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</a:t>
              </a:r>
            </a:p>
          </p:txBody>
        </p:sp>
        <p:sp>
          <p:nvSpPr>
            <p:cNvPr id="10" name="Flowchart: Summing Junction 9">
              <a:extLst>
                <a:ext uri="{FF2B5EF4-FFF2-40B4-BE49-F238E27FC236}">
                  <a16:creationId xmlns:a16="http://schemas.microsoft.com/office/drawing/2014/main" id="{03CA90C2-1D0A-4D03-B7A9-DADEF0D44C1F}"/>
                </a:ext>
              </a:extLst>
            </p:cNvPr>
            <p:cNvSpPr/>
            <p:nvPr/>
          </p:nvSpPr>
          <p:spPr>
            <a:xfrm>
              <a:off x="4518572" y="3717032"/>
              <a:ext cx="351704" cy="360040"/>
            </a:xfrm>
            <a:prstGeom prst="flowChartSummingJunction">
              <a:avLst/>
            </a:prstGeom>
            <a:solidFill>
              <a:srgbClr val="FF000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E3F4DB-8E97-4177-945D-330142A54279}"/>
                </a:ext>
              </a:extLst>
            </p:cNvPr>
            <p:cNvSpPr/>
            <p:nvPr/>
          </p:nvSpPr>
          <p:spPr>
            <a:xfrm>
              <a:off x="1701924" y="515830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Here we should write our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6A00299-8D3F-440F-B6D5-57FCAD55246B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flipV="1">
              <a:off x="3286100" y="407707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E48B0858-C456-4A7C-AC71-62B1986F829A}"/>
                </a:ext>
              </a:extLst>
            </p:cNvPr>
            <p:cNvSpPr/>
            <p:nvPr/>
          </p:nvSpPr>
          <p:spPr>
            <a:xfrm>
              <a:off x="4230540" y="58159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F584B-BDF8-440F-A6DC-0A5A46EBC940}"/>
                </a:ext>
              </a:extLst>
            </p:cNvPr>
            <p:cNvSpPr txBox="1"/>
            <p:nvPr/>
          </p:nvSpPr>
          <p:spPr>
            <a:xfrm>
              <a:off x="182833" y="3429000"/>
              <a:ext cx="151909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987"/>
              <a:r>
                <a:rPr lang="en-US" b="1" dirty="0">
                  <a:solidFill>
                    <a:prstClr val="black"/>
                  </a:solidFill>
                  <a:latin typeface="Segoe UI"/>
                </a:rPr>
                <a:t>Metadata</a:t>
              </a:r>
            </a:p>
            <a:p>
              <a:pPr defTabSz="1218987"/>
              <a:r>
                <a:rPr lang="en-US" sz="1200" b="1" dirty="0">
                  <a:solidFill>
                    <a:prstClr val="black"/>
                  </a:solidFill>
                  <a:latin typeface="Segoe UI"/>
                </a:rPr>
                <a:t>Types of entities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BDD2B7-C1F5-4B07-ACF6-6ADD13D9080A}"/>
                </a:ext>
              </a:extLst>
            </p:cNvPr>
            <p:cNvSpPr/>
            <p:nvPr/>
          </p:nvSpPr>
          <p:spPr>
            <a:xfrm>
              <a:off x="6389367" y="3074577"/>
              <a:ext cx="3888432" cy="101177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Provider class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 class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167F32D-4CF3-465C-A256-0364C587A637}"/>
                </a:ext>
              </a:extLst>
            </p:cNvPr>
            <p:cNvSpPr/>
            <p:nvPr/>
          </p:nvSpPr>
          <p:spPr>
            <a:xfrm>
              <a:off x="6877072" y="5167851"/>
              <a:ext cx="3168352" cy="1008112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DPC_EXT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CURD Functionality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6354DE-8C0C-41F6-8256-65E7422ECB8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461248" y="4086622"/>
              <a:ext cx="0" cy="1081229"/>
            </a:xfrm>
            <a:prstGeom prst="straightConnector1">
              <a:avLst/>
            </a:prstGeom>
            <a:noFill/>
            <a:ln w="9525" cap="flat" cmpd="sng" algn="ctr">
              <a:solidFill>
                <a:srgbClr val="262767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6692332C-77E4-4D38-915A-320B3D7BE204}"/>
                </a:ext>
              </a:extLst>
            </p:cNvPr>
            <p:cNvSpPr/>
            <p:nvPr/>
          </p:nvSpPr>
          <p:spPr>
            <a:xfrm>
              <a:off x="4382940" y="5968323"/>
              <a:ext cx="576064" cy="360040"/>
            </a:xfrm>
            <a:prstGeom prst="star5">
              <a:avLst/>
            </a:prstGeom>
            <a:solidFill>
              <a:srgbClr val="00B050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346321-7E79-481E-9A53-C74B6C21413F}"/>
                </a:ext>
              </a:extLst>
            </p:cNvPr>
            <p:cNvSpPr/>
            <p:nvPr/>
          </p:nvSpPr>
          <p:spPr>
            <a:xfrm>
              <a:off x="4382940" y="4365104"/>
              <a:ext cx="3079621" cy="534309"/>
            </a:xfrm>
            <a:prstGeom prst="rect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PROJ_SRV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59859-1F8A-4E92-AFDD-18DC60B3FB5E}"/>
              </a:ext>
            </a:extLst>
          </p:cNvPr>
          <p:cNvSpPr txBox="1"/>
          <p:nvPr/>
        </p:nvSpPr>
        <p:spPr>
          <a:xfrm>
            <a:off x="9993401" y="5080842"/>
            <a:ext cx="22206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entity 5 methods will be created –</a:t>
            </a:r>
          </a:p>
          <a:p>
            <a:r>
              <a:rPr lang="en-US" sz="1400" dirty="0"/>
              <a:t>OBJECT_GET_ENTITYSET</a:t>
            </a:r>
          </a:p>
          <a:p>
            <a:r>
              <a:rPr lang="en-US" sz="1400" dirty="0"/>
              <a:t>OBJECT_GET_ENTITY</a:t>
            </a:r>
          </a:p>
          <a:p>
            <a:r>
              <a:rPr lang="en-US" sz="1400" dirty="0"/>
              <a:t>OBJECT_CREATE_ENTITY</a:t>
            </a:r>
          </a:p>
          <a:p>
            <a:r>
              <a:rPr lang="en-US" sz="1400" dirty="0"/>
              <a:t>OBJECT_UPDATE_ENTITY</a:t>
            </a:r>
          </a:p>
          <a:p>
            <a:r>
              <a:rPr lang="en-US" sz="1400" dirty="0"/>
              <a:t>OBJECT_DELETE_ENTITY</a:t>
            </a:r>
          </a:p>
        </p:txBody>
      </p:sp>
    </p:spTree>
    <p:extLst>
      <p:ext uri="{BB962C8B-B14F-4D97-AF65-F5344CB8AC3E}">
        <p14:creationId xmlns:p14="http://schemas.microsoft.com/office/powerpoint/2010/main" val="241314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4835166" cy="2489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73" y="1497748"/>
            <a:ext cx="4993234" cy="2418471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758" y="4265545"/>
            <a:ext cx="4733481" cy="216305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5406013" y="2461846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5AE0E90-BB11-4702-B889-1DFEFD1EC81E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H="1">
            <a:off x="9255239" y="2706984"/>
            <a:ext cx="2168168" cy="2640090"/>
          </a:xfrm>
          <a:prstGeom prst="bentConnector3">
            <a:avLst>
              <a:gd name="adj1" fmla="val -174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DEE47191-0FF0-4570-8C11-F033EBB3B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C7450-9327-4155-B204-61955FAB8217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4607293" y="2692958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 Continue...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635057" y="2853732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2D2E2-F2DE-4DF2-8058-59585512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5" y="2623574"/>
            <a:ext cx="7659687" cy="369079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56" y="3096804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34435"/>
            <a:ext cx="4615413" cy="401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4992094" y="3512127"/>
            <a:ext cx="15066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380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Code: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10548</TotalTime>
  <Words>1517</Words>
  <Application>Microsoft Office PowerPoint</Application>
  <PresentationFormat>Widescreen</PresentationFormat>
  <Paragraphs>162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Benton Sans</vt:lpstr>
      <vt:lpstr>Calibri</vt:lpstr>
      <vt:lpstr>Calibri Light</vt:lpstr>
      <vt:lpstr>Cooper Black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695</cp:revision>
  <dcterms:created xsi:type="dcterms:W3CDTF">2016-07-10T03:33:26Z</dcterms:created>
  <dcterms:modified xsi:type="dcterms:W3CDTF">2022-01-29T15:30:27Z</dcterms:modified>
</cp:coreProperties>
</file>